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3" r:id="rId2"/>
  </p:sldMasterIdLst>
  <p:notesMasterIdLst>
    <p:notesMasterId r:id="rId7"/>
  </p:notesMasterIdLst>
  <p:sldIdLst>
    <p:sldId id="272" r:id="rId3"/>
    <p:sldId id="292" r:id="rId4"/>
    <p:sldId id="294" r:id="rId5"/>
    <p:sldId id="286" r:id="rId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2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0" autoAdjust="0"/>
    <p:restoredTop sz="94660"/>
  </p:normalViewPr>
  <p:slideViewPr>
    <p:cSldViewPr>
      <p:cViewPr varScale="1">
        <p:scale>
          <a:sx n="117" d="100"/>
          <a:sy n="117" d="100"/>
        </p:scale>
        <p:origin x="8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C46F0-4530-438D-8B95-35BEA1D2CA4D}" type="datetimeFigureOut">
              <a:rPr lang="cs-CZ" smtClean="0"/>
              <a:t>22.3.2019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D635F-EAD9-4A0D-BF76-6C39853ECB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402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C86F9-8C70-4FA7-AB7F-18D21EEAA1C7}" type="slidenum">
              <a:rPr lang="cs-CZ" smtClean="0">
                <a:solidFill>
                  <a:prstClr val="black"/>
                </a:solidFill>
              </a:rPr>
              <a:pPr/>
              <a:t>1</a:t>
            </a:fld>
            <a:endParaRPr lang="cs-CZ" dirty="0" smtClean="0">
              <a:solidFill>
                <a:prstClr val="black"/>
              </a:solidFill>
              <a:latin typeface="Times New Roman CE" charset="-1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265" y="4357126"/>
            <a:ext cx="5002414" cy="4070619"/>
          </a:xfrm>
          <a:solidFill>
            <a:srgbClr val="FFFFFF"/>
          </a:solidFill>
          <a:ln w="12700" cap="flat">
            <a:solidFill>
              <a:srgbClr val="000000"/>
            </a:solidFill>
          </a:ln>
        </p:spPr>
        <p:txBody>
          <a:bodyPr lIns="87078" tIns="44329" rIns="87078" bIns="44329"/>
          <a:lstStyle/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24020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57249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E1E46-999C-4018-A662-0E86AC75BA1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5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44753" y="6476922"/>
            <a:ext cx="52225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58AB1-2CAA-4A4A-8835-00107E2F643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63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9FE73-49C1-4377-8111-DE231515E22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26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5392" y="116632"/>
            <a:ext cx="6131024" cy="93610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D1AE0-65FD-46EC-850C-425AAF3B4FC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950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7B450-B1A6-4940-B369-A3F5FCA50CF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0521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5392" y="116632"/>
            <a:ext cx="6131024" cy="9361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CE2C0-51F5-48B8-8E5B-56AB1EECCE1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785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5392" y="116632"/>
            <a:ext cx="6131024" cy="9361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836514"/>
            <a:ext cx="4040188" cy="42567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836514"/>
            <a:ext cx="4041775" cy="42567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15E9C-043E-41F8-9E23-9BB56C08772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2765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5392" y="116632"/>
            <a:ext cx="6131024" cy="93610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81C15-CAB4-47AD-AC88-DAAFDDC3BE2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965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E720A-37D6-42D1-8F97-9EBAD94C66A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0301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196752"/>
            <a:ext cx="5111750" cy="4929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348880"/>
            <a:ext cx="3008313" cy="37772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B5A6B-D5C2-47C4-B206-F03DCD40CB3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3291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268760"/>
            <a:ext cx="5486400" cy="345881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E73B1-CD3B-4ABC-8BB0-65AE95B2AD4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1598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E75E-164C-4D5A-835E-BB9A51A77327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61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5392" y="116632"/>
            <a:ext cx="6131024" cy="93610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9713E-89BA-4468-817A-22FDE19D595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3241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8" descr="logoNTCe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0"/>
            <a:ext cx="1944688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268760"/>
            <a:ext cx="2057400" cy="485740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68760"/>
            <a:ext cx="6019800" cy="48574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61BCE-3B2A-4D8B-AEE6-41BB7B9050F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77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34E6E-AC1E-4356-A387-170D3FEDF0F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3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836514"/>
            <a:ext cx="4040188" cy="42567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836514"/>
            <a:ext cx="4041775" cy="42567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>
                  <a:tint val="75000"/>
                </a:prstClr>
              </a:solidFill>
              <a:latin typeface="Arial CE" charset="-18"/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>
                  <a:tint val="75000"/>
                </a:prstClr>
              </a:solidFill>
              <a:latin typeface="Arial CE" charset="-18"/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26129-7B90-4D9B-AE4E-4794014C45FB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8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617F1-9821-4429-9428-E8ED3557929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99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539316" y="6444838"/>
            <a:ext cx="42769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3E709-A661-4573-80AF-28D959A3366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44753" y="6444838"/>
            <a:ext cx="52225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58AB1-2CAA-4A4A-8835-00107E2F643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21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60795" y="6525048"/>
            <a:ext cx="52225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58AB1-2CAA-4A4A-8835-00107E2F643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36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439" y="103185"/>
            <a:ext cx="6131024" cy="9361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1400" dirty="0">
              <a:solidFill>
                <a:prstClr val="black"/>
              </a:solidFill>
              <a:latin typeface="Arial CE" charset="-18"/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85094" y="6509006"/>
            <a:ext cx="481918" cy="365125"/>
          </a:xfrm>
        </p:spPr>
        <p:txBody>
          <a:bodyPr/>
          <a:lstStyle>
            <a:lvl1pPr>
              <a:defRPr/>
            </a:lvl1pPr>
          </a:lstStyle>
          <a:p>
            <a:fld id="{567B7554-69ED-451C-9AB3-81AEDC4A32B7}" type="slidenum">
              <a:rPr lang="cs-CZ" alt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alt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1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-12300" y="-45037"/>
            <a:ext cx="9156300" cy="115928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txBody>
          <a:bodyPr vert="horz" wrap="square" lIns="432000" tIns="0" rIns="43200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cs-CZ" sz="2800" spc="-8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  <a:p>
            <a:pPr lvl="2"/>
            <a:r>
              <a:rPr lang="cs-CZ" altLang="cs-CZ" dirty="0" smtClean="0"/>
              <a:t>Třetí úroveň</a:t>
            </a:r>
          </a:p>
          <a:p>
            <a:pPr lvl="3"/>
            <a:r>
              <a:rPr lang="cs-CZ" altLang="cs-CZ" dirty="0" smtClean="0"/>
              <a:t>Čtvrtá úroveň</a:t>
            </a:r>
          </a:p>
          <a:p>
            <a:pPr lvl="4"/>
            <a:r>
              <a:rPr lang="cs-CZ" altLang="cs-CZ" dirty="0" smtClean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485094" y="6444838"/>
            <a:ext cx="4819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BF96CA-7749-4D9F-AC27-06E3E573DEAA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1" name="AutoShape 12">
            <a:hlinkClick r:id="" action="ppaction://noaction" highlightClick="1"/>
          </p:cNvPr>
          <p:cNvSpPr>
            <a:spLocks noChangeArrowheads="1"/>
          </p:cNvSpPr>
          <p:nvPr userDrawn="1"/>
        </p:nvSpPr>
        <p:spPr bwMode="auto">
          <a:xfrm>
            <a:off x="0" y="1125538"/>
            <a:ext cx="9144000" cy="36512"/>
          </a:xfrm>
          <a:prstGeom prst="actionButtonBlank">
            <a:avLst/>
          </a:prstGeom>
          <a:solidFill>
            <a:srgbClr val="940084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cs-CZ" altLang="cs-CZ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4718" y="6490172"/>
            <a:ext cx="2591979" cy="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2"/>
          <p:cNvSpPr>
            <a:spLocks noChangeShapeType="1"/>
          </p:cNvSpPr>
          <p:nvPr userDrawn="1"/>
        </p:nvSpPr>
        <p:spPr bwMode="auto">
          <a:xfrm flipV="1">
            <a:off x="22301" y="6527529"/>
            <a:ext cx="9121699" cy="7085"/>
          </a:xfrm>
          <a:prstGeom prst="line">
            <a:avLst/>
          </a:prstGeom>
          <a:noFill/>
          <a:ln w="25400">
            <a:solidFill>
              <a:srgbClr val="940084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 CE" charset="-18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0"/>
          <a:stretch/>
        </p:blipFill>
        <p:spPr bwMode="auto">
          <a:xfrm>
            <a:off x="6426842" y="0"/>
            <a:ext cx="2899059" cy="11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65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  <a:p>
            <a:pPr lvl="2"/>
            <a:r>
              <a:rPr lang="cs-CZ" altLang="cs-CZ" dirty="0" smtClean="0"/>
              <a:t>Třetí úroveň</a:t>
            </a:r>
          </a:p>
          <a:p>
            <a:pPr lvl="3"/>
            <a:r>
              <a:rPr lang="cs-CZ" altLang="cs-CZ" dirty="0" smtClean="0"/>
              <a:t>Čtvrtá úroveň</a:t>
            </a:r>
          </a:p>
          <a:p>
            <a:pPr lvl="4"/>
            <a:r>
              <a:rPr lang="cs-CZ" altLang="cs-CZ" dirty="0" smtClean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376358" y="6480529"/>
            <a:ext cx="536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1ECE639-2BB2-474F-9021-2861CF8BF81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1030" name="AutoShape 12">
            <a:hlinkClick r:id="" action="ppaction://noaction" highlightClick="1"/>
          </p:cNvPr>
          <p:cNvSpPr>
            <a:spLocks noChangeArrowheads="1"/>
          </p:cNvSpPr>
          <p:nvPr userDrawn="1"/>
        </p:nvSpPr>
        <p:spPr bwMode="auto">
          <a:xfrm>
            <a:off x="0" y="1125538"/>
            <a:ext cx="9144000" cy="36512"/>
          </a:xfrm>
          <a:prstGeom prst="actionButtonBlank">
            <a:avLst/>
          </a:prstGeom>
          <a:solidFill>
            <a:srgbClr val="7A00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cs-CZ" altLang="cs-CZ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-12300" y="-33748"/>
            <a:ext cx="9156300" cy="115928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txBody>
          <a:bodyPr vert="horz" wrap="square" lIns="432000" tIns="0" rIns="43200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cs-CZ" sz="2800" spc="-8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 2"/>
          <p:cNvSpPr>
            <a:spLocks noChangeShapeType="1"/>
          </p:cNvSpPr>
          <p:nvPr userDrawn="1"/>
        </p:nvSpPr>
        <p:spPr bwMode="auto">
          <a:xfrm flipV="1">
            <a:off x="22301" y="6534614"/>
            <a:ext cx="9121699" cy="0"/>
          </a:xfrm>
          <a:prstGeom prst="line">
            <a:avLst/>
          </a:prstGeom>
          <a:noFill/>
          <a:ln w="25400">
            <a:solidFill>
              <a:srgbClr val="940084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 CE" charset="-18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4718" y="6490172"/>
            <a:ext cx="2591979" cy="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0"/>
          <a:stretch/>
        </p:blipFill>
        <p:spPr bwMode="auto">
          <a:xfrm>
            <a:off x="6426842" y="0"/>
            <a:ext cx="2899059" cy="11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23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ntc@ntc.zcu.c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hyperlink" Target="http://ntc.zcu.cz/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3789040"/>
            <a:ext cx="9144000" cy="1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4800" dirty="0" smtClean="0">
                <a:solidFill>
                  <a:srgbClr val="94008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Based Desing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4800" dirty="0" smtClean="0">
                <a:solidFill>
                  <a:srgbClr val="94008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Human Body Model</a:t>
            </a:r>
            <a:endParaRPr lang="en-US" sz="2400" dirty="0">
              <a:solidFill>
                <a:srgbClr val="92278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168253"/>
            <a:ext cx="6974006" cy="738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80000" tIns="0" rIns="18000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cs-CZ" sz="4800" b="1" kern="1200" dirty="0">
                <a:solidFill>
                  <a:srgbClr val="92278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NTC</a:t>
            </a:r>
          </a:p>
        </p:txBody>
      </p:sp>
      <p:pic>
        <p:nvPicPr>
          <p:cNvPr id="6" name="Obrázek 5" descr="D:\PEKA\NTC\NTC - ADZ - ODBORY\ADZ\VYROCNI ZPRAVY\VYROCNI ZPRAVA  NTC 2015\fotky - grafika\budovy NTC teslov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0" b="25842"/>
          <a:stretch/>
        </p:blipFill>
        <p:spPr bwMode="auto">
          <a:xfrm>
            <a:off x="0" y="1162819"/>
            <a:ext cx="9171296" cy="25542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58AB1-2CAA-4A4A-8835-00107E2F643E}" type="slidenum">
              <a:rPr lang="cs-CZ" smtClean="0">
                <a:solidFill>
                  <a:prstClr val="black">
                    <a:tint val="7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>
                <a:defRPr/>
              </a:pPr>
              <a:t>1</a:t>
            </a:fld>
            <a:endParaRPr lang="cs-CZ" dirty="0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5445224"/>
            <a:ext cx="9144000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94008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2019</a:t>
            </a:r>
            <a:endParaRPr lang="en-US" sz="3600" dirty="0">
              <a:solidFill>
                <a:srgbClr val="92278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4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420" y="3716432"/>
            <a:ext cx="2619575" cy="2592288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58AB1-2CAA-4A4A-8835-00107E2F643E}" type="slidenum">
              <a:rPr lang="cs-CZ" b="1" smtClean="0">
                <a:solidFill>
                  <a:prstClr val="black">
                    <a:tint val="7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>
                <a:defRPr/>
              </a:pPr>
              <a:t>2</a:t>
            </a:fld>
            <a:endParaRPr lang="cs-CZ" b="1" dirty="0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44463" y="303039"/>
            <a:ext cx="8315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 dirty="0" smtClean="0">
                <a:solidFill>
                  <a:srgbClr val="8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BASED DESIGN</a:t>
            </a:r>
            <a:endParaRPr lang="en-GB" altLang="cs-CZ" sz="2400" b="1" dirty="0" smtClean="0">
              <a:solidFill>
                <a:srgbClr val="8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ástupný symbol pro obsah 4"/>
          <p:cNvSpPr txBox="1">
            <a:spLocks/>
          </p:cNvSpPr>
          <p:nvPr/>
        </p:nvSpPr>
        <p:spPr>
          <a:xfrm>
            <a:off x="179512" y="1268160"/>
            <a:ext cx="7548326" cy="5113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940084"/>
              </a:buClr>
              <a:buSzPct val="90000"/>
              <a:buFont typeface="Wingdings 3" panose="05040102010807070707" pitchFamily="18" charset="2"/>
              <a:buChar char="u"/>
              <a:defRPr sz="2400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2072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 3" panose="05040102010807070707" pitchFamily="18" charset="2"/>
              <a:buChar char="u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92188" marR="0" indent="-2714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620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19238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sz="1800" dirty="0" smtClean="0">
                <a:solidFill>
                  <a:sysClr val="windowText" lastClr="000000"/>
                </a:solidFill>
              </a:rPr>
              <a:t>Approach</a:t>
            </a: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Multi-disciplinary approach</a:t>
            </a: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Combination of design, CAD, calculation and data analysis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tools</a:t>
            </a:r>
          </a:p>
          <a:p>
            <a:pPr lvl="1">
              <a:defRPr/>
            </a:pPr>
            <a:endParaRPr lang="en-US" sz="1000" dirty="0" smtClean="0">
              <a:solidFill>
                <a:sysClr val="windowText" lastClr="000000"/>
              </a:solidFill>
            </a:endParaRPr>
          </a:p>
          <a:p>
            <a:pPr lvl="1">
              <a:defRPr/>
            </a:pPr>
            <a:r>
              <a:rPr lang="cs-CZ" sz="1400" dirty="0" smtClean="0">
                <a:solidFill>
                  <a:sysClr val="windowText" lastClr="000000"/>
                </a:solidFill>
              </a:rPr>
              <a:t>Student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(or a team of students) </a:t>
            </a:r>
            <a:r>
              <a:rPr lang="cs-CZ" sz="1400" dirty="0" smtClean="0">
                <a:solidFill>
                  <a:sysClr val="windowText" lastClr="000000"/>
                </a:solidFill>
              </a:rPr>
              <a:t>propose</a:t>
            </a:r>
            <a:r>
              <a:rPr lang="en-US" sz="1400" dirty="0" smtClean="0">
                <a:solidFill>
                  <a:sysClr val="windowText" lastClr="000000"/>
                </a:solidFill>
              </a:rPr>
              <a:t>s</a:t>
            </a:r>
            <a:r>
              <a:rPr lang="cs-CZ" sz="1400" dirty="0" smtClean="0">
                <a:solidFill>
                  <a:sysClr val="windowText" lastClr="000000"/>
                </a:solidFill>
              </a:rPr>
              <a:t> a functional design</a:t>
            </a:r>
            <a:endParaRPr lang="en-US" sz="1400" dirty="0" smtClean="0">
              <a:solidFill>
                <a:sysClr val="windowText" lastClr="000000"/>
              </a:solidFill>
            </a:endParaRP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Virtual model to be developed by modelling software</a:t>
            </a:r>
          </a:p>
          <a:p>
            <a:pPr lvl="1">
              <a:defRPr/>
            </a:pPr>
            <a:endParaRPr lang="cs-CZ" sz="1000" dirty="0">
              <a:solidFill>
                <a:sysClr val="windowText" lastClr="000000"/>
              </a:solidFill>
            </a:endParaRP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Exporting numerical data for technical analysis</a:t>
            </a: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Developing numerical model</a:t>
            </a:r>
          </a:p>
          <a:p>
            <a:pPr lvl="1">
              <a:defRPr/>
            </a:pPr>
            <a:endParaRPr lang="en-US" sz="1000" dirty="0">
              <a:solidFill>
                <a:sysClr val="windowText" lastClr="000000"/>
              </a:solidFill>
            </a:endParaRP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Developing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numerical model</a:t>
            </a:r>
            <a:endParaRPr lang="en-US" sz="1400" dirty="0" smtClean="0">
              <a:solidFill>
                <a:sysClr val="windowText" lastClr="000000"/>
              </a:solidFill>
            </a:endParaRP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Running analysis</a:t>
            </a:r>
          </a:p>
          <a:p>
            <a:pPr lvl="1">
              <a:defRPr/>
            </a:pPr>
            <a:endParaRPr lang="en-US" sz="1000" dirty="0" smtClean="0">
              <a:solidFill>
                <a:sysClr val="windowText" lastClr="000000"/>
              </a:solidFill>
            </a:endParaRP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Analysing results</a:t>
            </a: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Conclusions and/or</a:t>
            </a:r>
            <a:br>
              <a:rPr lang="en-US" sz="1400" dirty="0" smtClean="0">
                <a:solidFill>
                  <a:sysClr val="windowText" lastClr="000000"/>
                </a:solidFill>
              </a:rPr>
            </a:br>
            <a:r>
              <a:rPr lang="cs-CZ" sz="1400" dirty="0" smtClean="0">
                <a:solidFill>
                  <a:sysClr val="windowText" lastClr="000000"/>
                </a:solidFill>
              </a:rPr>
              <a:t>updates </a:t>
            </a:r>
            <a:r>
              <a:rPr lang="cs-CZ" sz="1400" dirty="0" smtClean="0">
                <a:solidFill>
                  <a:sysClr val="windowText" lastClr="000000"/>
                </a:solidFill>
              </a:rPr>
              <a:t>on </a:t>
            </a:r>
            <a:r>
              <a:rPr lang="cs-CZ" sz="1400" dirty="0" smtClean="0">
                <a:solidFill>
                  <a:sysClr val="windowText" lastClr="000000"/>
                </a:solidFill>
              </a:rPr>
              <a:t>design</a:t>
            </a:r>
            <a:endParaRPr lang="en-US" sz="140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Examples</a:t>
            </a:r>
          </a:p>
          <a:p>
            <a:pPr lvl="1">
              <a:defRPr/>
            </a:pPr>
            <a:r>
              <a:rPr lang="en-US" sz="1400" dirty="0">
                <a:solidFill>
                  <a:sysClr val="windowText" lastClr="000000"/>
                </a:solidFill>
              </a:rPr>
              <a:t>Injury risk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assessment</a:t>
            </a:r>
            <a:endParaRPr lang="en-US" sz="1400" dirty="0">
              <a:solidFill>
                <a:sysClr val="windowText" lastClr="000000"/>
              </a:solidFill>
            </a:endParaRPr>
          </a:p>
          <a:p>
            <a:pPr lvl="1">
              <a:defRPr/>
            </a:pPr>
            <a:r>
              <a:rPr lang="en-US" sz="1400" dirty="0">
                <a:solidFill>
                  <a:sysClr val="windowText" lastClr="000000"/>
                </a:solidFill>
              </a:rPr>
              <a:t>Design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change</a:t>
            </a:r>
            <a:br>
              <a:rPr lang="en-US" sz="1400" dirty="0" smtClean="0">
                <a:solidFill>
                  <a:sysClr val="windowText" lastClr="000000"/>
                </a:solidFill>
              </a:rPr>
            </a:br>
            <a:r>
              <a:rPr lang="en-US" sz="1400" dirty="0" smtClean="0">
                <a:solidFill>
                  <a:sysClr val="windowText" lastClr="000000"/>
                </a:solidFill>
              </a:rPr>
              <a:t>and/or optimization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2" name="Pravá složená závorka 1"/>
          <p:cNvSpPr/>
          <p:nvPr/>
        </p:nvSpPr>
        <p:spPr>
          <a:xfrm>
            <a:off x="5975690" y="2276272"/>
            <a:ext cx="72008" cy="504056"/>
          </a:xfrm>
          <a:prstGeom prst="rightBrace">
            <a:avLst/>
          </a:prstGeom>
          <a:ln w="25400">
            <a:solidFill>
              <a:srgbClr val="9528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6252257" y="2348280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  <a:endParaRPr lang="cs-CZ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252257" y="3788440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Calculation</a:t>
            </a:r>
            <a:endParaRPr lang="cs-CZ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252257" y="4580528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  <a:endParaRPr lang="cs-CZ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V="1">
            <a:off x="7991914" y="2348280"/>
            <a:ext cx="0" cy="2736304"/>
          </a:xfrm>
          <a:prstGeom prst="straightConnector1">
            <a:avLst/>
          </a:prstGeom>
          <a:ln w="25400">
            <a:solidFill>
              <a:srgbClr val="952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 rot="16200000">
            <a:off x="7372585" y="3534381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Iterative input</a:t>
            </a:r>
            <a:endParaRPr lang="cs-CZ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" descr="E:\Users\hyncik\Prace\Projekty\HBM\PTW\Helmet\Model\Simple_UWB\Simulations\Kerbstone\ECE_R_22_kerb_B_RESULT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34" y="5228600"/>
            <a:ext cx="1244006" cy="9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á složená závorka 6"/>
          <p:cNvSpPr/>
          <p:nvPr/>
        </p:nvSpPr>
        <p:spPr>
          <a:xfrm>
            <a:off x="5975690" y="2996352"/>
            <a:ext cx="72008" cy="504056"/>
          </a:xfrm>
          <a:prstGeom prst="rightBrace">
            <a:avLst/>
          </a:prstGeom>
          <a:ln w="25400">
            <a:solidFill>
              <a:srgbClr val="9528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8" name="Obdélník 7"/>
          <p:cNvSpPr/>
          <p:nvPr/>
        </p:nvSpPr>
        <p:spPr>
          <a:xfrm>
            <a:off x="6252257" y="306836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</a:t>
            </a:r>
            <a:endParaRPr lang="cs-CZ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ravá složená závorka 8"/>
          <p:cNvSpPr/>
          <p:nvPr/>
        </p:nvSpPr>
        <p:spPr>
          <a:xfrm>
            <a:off x="5975690" y="3716432"/>
            <a:ext cx="72008" cy="504056"/>
          </a:xfrm>
          <a:prstGeom prst="rightBrace">
            <a:avLst/>
          </a:prstGeom>
          <a:ln w="25400">
            <a:solidFill>
              <a:srgbClr val="9528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11" name="Pravá složená závorka 10"/>
          <p:cNvSpPr/>
          <p:nvPr/>
        </p:nvSpPr>
        <p:spPr>
          <a:xfrm>
            <a:off x="5975690" y="4508520"/>
            <a:ext cx="72008" cy="504056"/>
          </a:xfrm>
          <a:prstGeom prst="rightBrace">
            <a:avLst/>
          </a:prstGeom>
          <a:ln w="25400">
            <a:solidFill>
              <a:srgbClr val="9528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1517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22" y="3857449"/>
            <a:ext cx="4360688" cy="1875207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58AB1-2CAA-4A4A-8835-00107E2F643E}" type="slidenum">
              <a:rPr lang="cs-CZ" smtClean="0">
                <a:solidFill>
                  <a:prstClr val="black">
                    <a:tint val="7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>
                <a:defRPr/>
              </a:pPr>
              <a:t>3</a:t>
            </a:fld>
            <a:endParaRPr lang="cs-CZ" dirty="0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44463" y="303039"/>
            <a:ext cx="8315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 dirty="0" smtClean="0">
                <a:solidFill>
                  <a:srgbClr val="8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BASED DESIGN</a:t>
            </a:r>
            <a:endParaRPr lang="en-GB" altLang="cs-CZ" sz="2400" b="1" dirty="0" smtClean="0">
              <a:solidFill>
                <a:srgbClr val="8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ástupný symbol pro obsah 4"/>
          <p:cNvSpPr txBox="1">
            <a:spLocks/>
          </p:cNvSpPr>
          <p:nvPr/>
        </p:nvSpPr>
        <p:spPr>
          <a:xfrm>
            <a:off x="179512" y="1268160"/>
            <a:ext cx="8784002" cy="5113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940084"/>
              </a:buClr>
              <a:buSzPct val="90000"/>
              <a:buFont typeface="Wingdings 3" panose="05040102010807070707" pitchFamily="18" charset="2"/>
              <a:buChar char="u"/>
              <a:defRPr sz="2400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20725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 3" panose="05040102010807070707" pitchFamily="18" charset="2"/>
              <a:buChar char="u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92188" marR="0" indent="-2714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620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19238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800" dirty="0" smtClean="0">
                <a:solidFill>
                  <a:sysClr val="windowText" lastClr="000000"/>
                </a:solidFill>
              </a:rPr>
              <a:t>Study programme</a:t>
            </a: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Preliminary one-week on-site course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a</a:t>
            </a:r>
            <a:r>
              <a:rPr lang="cs-CZ" sz="1400" dirty="0" smtClean="0">
                <a:solidFill>
                  <a:sysClr val="windowText" lastClr="000000"/>
                </a:solidFill>
              </a:rPr>
              <a:t>t</a:t>
            </a:r>
            <a:r>
              <a:rPr lang="en-US" sz="1400" dirty="0" smtClean="0">
                <a:solidFill>
                  <a:sysClr val="windowText" lastClr="000000"/>
                </a:solidFill>
              </a:rPr>
              <a:t>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HIT (by UWB experts)</a:t>
            </a: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On-site project work at HIT (by HIT students or teams)</a:t>
            </a: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Calculation and presentation at UWB</a:t>
            </a:r>
            <a:br>
              <a:rPr lang="en-US" sz="1400" dirty="0" smtClean="0">
                <a:solidFill>
                  <a:sysClr val="windowText" lastClr="000000"/>
                </a:solidFill>
              </a:rPr>
            </a:br>
            <a:r>
              <a:rPr lang="en-US" sz="1400" dirty="0" smtClean="0">
                <a:solidFill>
                  <a:sysClr val="windowText" lastClr="000000"/>
                </a:solidFill>
              </a:rPr>
              <a:t>(HIT students interacting with UWB experts)</a:t>
            </a:r>
          </a:p>
          <a:p>
            <a:pPr>
              <a:defRPr/>
            </a:pPr>
            <a:r>
              <a:rPr lang="en-US" sz="1800" dirty="0" smtClean="0">
                <a:solidFill>
                  <a:sysClr val="windowText" lastClr="000000"/>
                </a:solidFill>
              </a:rPr>
              <a:t>Pre-requisites</a:t>
            </a: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What knowledge students have</a:t>
            </a:r>
            <a:r>
              <a:rPr lang="en-US" sz="1400" dirty="0" smtClean="0">
                <a:solidFill>
                  <a:sysClr val="windowText" lastClr="000000"/>
                </a:solidFill>
              </a:rPr>
              <a:t>?</a:t>
            </a: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STEAM (</a:t>
            </a:r>
            <a:r>
              <a:rPr lang="en-US" sz="1400" b="1" dirty="0" smtClean="0">
                <a:solidFill>
                  <a:sysClr val="windowText" lastClr="000000"/>
                </a:solidFill>
              </a:rPr>
              <a:t>S</a:t>
            </a:r>
            <a:r>
              <a:rPr lang="en-US" sz="1400" dirty="0" smtClean="0">
                <a:solidFill>
                  <a:sysClr val="windowText" lastClr="000000"/>
                </a:solidFill>
              </a:rPr>
              <a:t>cience, </a:t>
            </a:r>
            <a:r>
              <a:rPr lang="en-US" sz="1400" b="1" dirty="0" smtClean="0">
                <a:solidFill>
                  <a:sysClr val="windowText" lastClr="000000"/>
                </a:solidFill>
              </a:rPr>
              <a:t>T</a:t>
            </a:r>
            <a:r>
              <a:rPr lang="en-US" sz="1400" dirty="0" smtClean="0">
                <a:solidFill>
                  <a:sysClr val="windowText" lastClr="000000"/>
                </a:solidFill>
              </a:rPr>
              <a:t>echnology, </a:t>
            </a:r>
            <a:r>
              <a:rPr lang="en-US" sz="1400" b="1" dirty="0" smtClean="0">
                <a:solidFill>
                  <a:sysClr val="windowText" lastClr="000000"/>
                </a:solidFill>
              </a:rPr>
              <a:t>E</a:t>
            </a:r>
            <a:r>
              <a:rPr lang="en-US" sz="1400" dirty="0" smtClean="0">
                <a:solidFill>
                  <a:sysClr val="windowText" lastClr="000000"/>
                </a:solidFill>
              </a:rPr>
              <a:t>ngineering, </a:t>
            </a:r>
            <a:r>
              <a:rPr lang="en-US" sz="1400" b="1" dirty="0" smtClean="0">
                <a:solidFill>
                  <a:sysClr val="windowText" lastClr="000000"/>
                </a:solidFill>
              </a:rPr>
              <a:t>A</a:t>
            </a:r>
            <a:r>
              <a:rPr lang="en-US" sz="1400" dirty="0" smtClean="0">
                <a:solidFill>
                  <a:sysClr val="windowText" lastClr="000000"/>
                </a:solidFill>
              </a:rPr>
              <a:t>rt and </a:t>
            </a:r>
            <a:r>
              <a:rPr lang="en-US" sz="1400" b="1" dirty="0" smtClean="0">
                <a:solidFill>
                  <a:sysClr val="windowText" lastClr="000000"/>
                </a:solidFill>
              </a:rPr>
              <a:t>M</a:t>
            </a:r>
            <a:r>
              <a:rPr lang="en-US" sz="1400" dirty="0" smtClean="0">
                <a:solidFill>
                  <a:sysClr val="windowText" lastClr="000000"/>
                </a:solidFill>
              </a:rPr>
              <a:t>athematics)</a:t>
            </a: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Key knowledge level of mathematics and software tools required</a:t>
            </a:r>
            <a:endParaRPr lang="en-US" sz="140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en-US" sz="1800" dirty="0" smtClean="0">
                <a:solidFill>
                  <a:sysClr val="windowText" lastClr="000000"/>
                </a:solidFill>
              </a:rPr>
              <a:t>Software tools</a:t>
            </a: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Design and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modelling (design software</a:t>
            </a:r>
            <a:br>
              <a:rPr lang="en-US" sz="1400" dirty="0" smtClean="0">
                <a:solidFill>
                  <a:sysClr val="windowText" lastClr="000000"/>
                </a:solidFill>
              </a:rPr>
            </a:br>
            <a:r>
              <a:rPr lang="en-US" sz="1400" dirty="0" smtClean="0">
                <a:solidFill>
                  <a:sysClr val="windowText" lastClr="000000"/>
                </a:solidFill>
              </a:rPr>
              <a:t>to be discussed; open platform available)</a:t>
            </a:r>
            <a:endParaRPr lang="en-US" sz="1400" dirty="0" smtClean="0">
              <a:solidFill>
                <a:sysClr val="windowText" lastClr="000000"/>
              </a:solidFill>
            </a:endParaRP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Exporting and converting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data (software</a:t>
            </a:r>
            <a:br>
              <a:rPr lang="en-US" sz="1400" dirty="0" smtClean="0">
                <a:solidFill>
                  <a:sysClr val="windowText" lastClr="000000"/>
                </a:solidFill>
              </a:rPr>
            </a:br>
            <a:r>
              <a:rPr lang="en-US" sz="1400" dirty="0" smtClean="0">
                <a:solidFill>
                  <a:sysClr val="windowText" lastClr="000000"/>
                </a:solidFill>
              </a:rPr>
              <a:t>to </a:t>
            </a:r>
            <a:r>
              <a:rPr lang="en-US" sz="1400" dirty="0">
                <a:solidFill>
                  <a:sysClr val="windowText" lastClr="000000"/>
                </a:solidFill>
              </a:rPr>
              <a:t>be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discussed; </a:t>
            </a:r>
            <a:r>
              <a:rPr lang="en-US" sz="1400" dirty="0">
                <a:solidFill>
                  <a:sysClr val="windowText" lastClr="000000"/>
                </a:solidFill>
              </a:rPr>
              <a:t>open platform available</a:t>
            </a:r>
            <a:r>
              <a:rPr lang="en-US" sz="1400" dirty="0" smtClean="0">
                <a:solidFill>
                  <a:sysClr val="windowText" lastClr="000000"/>
                </a:solidFill>
              </a:rPr>
              <a:t>)</a:t>
            </a:r>
            <a:endParaRPr lang="en-US" sz="1400" dirty="0" smtClean="0">
              <a:solidFill>
                <a:sysClr val="windowText" lastClr="000000"/>
              </a:solidFill>
            </a:endParaRP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Numerical calculation (available at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UWB;</a:t>
            </a:r>
            <a:r>
              <a:rPr lang="cs-CZ" sz="1400" dirty="0" smtClean="0">
                <a:solidFill>
                  <a:sysClr val="windowText" lastClr="000000"/>
                </a:solidFill>
              </a:rPr>
              <a:t/>
            </a:r>
            <a:br>
              <a:rPr lang="cs-CZ" sz="1400" dirty="0" smtClean="0">
                <a:solidFill>
                  <a:sysClr val="windowText" lastClr="000000"/>
                </a:solidFill>
              </a:rPr>
            </a:br>
            <a:r>
              <a:rPr lang="en-US" sz="1400" dirty="0" smtClean="0">
                <a:solidFill>
                  <a:sysClr val="windowText" lastClr="000000"/>
                </a:solidFill>
              </a:rPr>
              <a:t>academic license for 20 users and limited</a:t>
            </a:r>
            <a:br>
              <a:rPr lang="en-US" sz="1400" dirty="0" smtClean="0">
                <a:solidFill>
                  <a:sysClr val="windowText" lastClr="000000"/>
                </a:solidFill>
              </a:rPr>
            </a:br>
            <a:r>
              <a:rPr lang="en-US" sz="1400" dirty="0" smtClean="0">
                <a:solidFill>
                  <a:sysClr val="windowText" lastClr="000000"/>
                </a:solidFill>
              </a:rPr>
              <a:t>model size for 2 kEUR)</a:t>
            </a:r>
            <a:endParaRPr lang="en-US" sz="1400" dirty="0" smtClean="0">
              <a:solidFill>
                <a:sysClr val="windowText" lastClr="000000"/>
              </a:solidFill>
            </a:endParaRP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Result analysis (</a:t>
            </a:r>
            <a:r>
              <a:rPr lang="en-US" sz="1400" dirty="0">
                <a:solidFill>
                  <a:sysClr val="windowText" lastClr="000000"/>
                </a:solidFill>
              </a:rPr>
              <a:t>available at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UWB; academic </a:t>
            </a:r>
            <a:r>
              <a:rPr lang="en-US" sz="1400" dirty="0">
                <a:solidFill>
                  <a:sysClr val="windowText" lastClr="000000"/>
                </a:solidFill>
              </a:rPr>
              <a:t>license for 20 users and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limited model </a:t>
            </a:r>
            <a:r>
              <a:rPr lang="en-US" sz="1400" dirty="0">
                <a:solidFill>
                  <a:sysClr val="windowText" lastClr="000000"/>
                </a:solidFill>
              </a:rPr>
              <a:t>size for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2 kEUR</a:t>
            </a:r>
            <a:r>
              <a:rPr lang="en-US" sz="1400" dirty="0">
                <a:solidFill>
                  <a:sysClr val="windowText" lastClr="000000"/>
                </a:solidFill>
              </a:rPr>
              <a:t>)</a:t>
            </a:r>
            <a:endParaRPr lang="en-US" sz="1400" dirty="0" smtClean="0">
              <a:solidFill>
                <a:sysClr val="windowText" lastClr="000000"/>
              </a:solidFill>
            </a:endParaRPr>
          </a:p>
          <a:p>
            <a:pPr lvl="1"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Presentation (available in open platform)</a:t>
            </a:r>
            <a:endParaRPr lang="en-US" sz="140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30" y="1215713"/>
            <a:ext cx="2394830" cy="269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1"/>
          <p:cNvSpPr>
            <a:spLocks noChangeArrowheads="1"/>
          </p:cNvSpPr>
          <p:nvPr/>
        </p:nvSpPr>
        <p:spPr bwMode="auto">
          <a:xfrm>
            <a:off x="35496" y="2564904"/>
            <a:ext cx="470026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West </a:t>
            </a:r>
            <a:r>
              <a:rPr lang="en-US" alt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Bohemia</a:t>
            </a:r>
            <a:br>
              <a:rPr lang="en-US" alt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Technologies – Research Centre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Univerzitní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</a:t>
            </a:r>
            <a:r>
              <a:rPr lang="en-GB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306 14 P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ilsen,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Czech Republic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hyncik</a:t>
            </a:r>
            <a:r>
              <a:rPr lang="en-US" alt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@ntc.zcu.cz</a:t>
            </a:r>
            <a:r>
              <a:rPr lang="en-US" alt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altLang="cs-C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http:</a:t>
            </a:r>
            <a:r>
              <a:rPr lang="en-US" alt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//</a:t>
            </a:r>
            <a:r>
              <a:rPr lang="cs-CZ" alt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n</a:t>
            </a:r>
            <a:r>
              <a:rPr lang="en-GB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tc.zcu.</a:t>
            </a:r>
            <a:r>
              <a:rPr lang="cs-CZ" alt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cz/en</a:t>
            </a:r>
            <a:r>
              <a:rPr lang="en-GB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5" name="Skupina 2"/>
          <p:cNvGrpSpPr>
            <a:grpSpLocks/>
          </p:cNvGrpSpPr>
          <p:nvPr/>
        </p:nvGrpSpPr>
        <p:grpSpPr bwMode="auto">
          <a:xfrm>
            <a:off x="4607719" y="2328539"/>
            <a:ext cx="4428777" cy="3344327"/>
            <a:chOff x="653805" y="2852936"/>
            <a:chExt cx="3839368" cy="288032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62" t="27515" r="26132" b="14061"/>
            <a:stretch/>
          </p:blipFill>
          <p:spPr bwMode="auto">
            <a:xfrm>
              <a:off x="653805" y="2852936"/>
              <a:ext cx="3839368" cy="2880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Šipka dolů 6"/>
            <p:cNvSpPr/>
            <p:nvPr/>
          </p:nvSpPr>
          <p:spPr>
            <a:xfrm rot="1075364">
              <a:off x="2215459" y="2975594"/>
              <a:ext cx="496283" cy="1070740"/>
            </a:xfrm>
            <a:prstGeom prst="downArrow">
              <a:avLst>
                <a:gd name="adj1" fmla="val 23852"/>
                <a:gd name="adj2" fmla="val 7607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1AE0-65FD-46EC-850C-425AAF3B4FC4}" type="slidenum">
              <a:rPr lang="cs-CZ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>
                <a:defRPr/>
              </a:pPr>
              <a:t>4</a:t>
            </a:fld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44463" y="303039"/>
            <a:ext cx="8315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 dirty="0" smtClean="0">
                <a:solidFill>
                  <a:srgbClr val="8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</a:t>
            </a:r>
            <a:endParaRPr lang="en-GB" altLang="cs-CZ" sz="2400" b="1" dirty="0" smtClean="0">
              <a:solidFill>
                <a:srgbClr val="8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7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TC_sablona_EN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TC_sablona_CZ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4114</TotalTime>
  <Words>116</Words>
  <Application>Microsoft Office PowerPoint</Application>
  <PresentationFormat>Předvádění na obrazovce (4:3)</PresentationFormat>
  <Paragraphs>54</Paragraphs>
  <Slides>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</vt:i4>
      </vt:variant>
    </vt:vector>
  </HeadingPairs>
  <TitlesOfParts>
    <vt:vector size="12" baseType="lpstr">
      <vt:lpstr>Arial</vt:lpstr>
      <vt:lpstr>Arial CE</vt:lpstr>
      <vt:lpstr>Calibri</vt:lpstr>
      <vt:lpstr>Tahoma</vt:lpstr>
      <vt:lpstr>Times New Roman CE</vt:lpstr>
      <vt:lpstr>Wingdings 3</vt:lpstr>
      <vt:lpstr>NTC_sablona_EN</vt:lpstr>
      <vt:lpstr>1_NTC_sablona_CZ</vt:lpstr>
      <vt:lpstr>NTC</vt:lpstr>
      <vt:lpstr>Prezentace aplikace PowerPoint</vt:lpstr>
      <vt:lpstr>Prezentace aplikace PowerPoint</vt:lpstr>
      <vt:lpstr>Prezentace aplikace PowerPoint</vt:lpstr>
    </vt:vector>
  </TitlesOfParts>
  <Company>Západočeská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Voldrich</dc:creator>
  <cp:lastModifiedBy>Luděk Hynčík</cp:lastModifiedBy>
  <cp:revision>48</cp:revision>
  <dcterms:created xsi:type="dcterms:W3CDTF">2015-10-21T10:56:20Z</dcterms:created>
  <dcterms:modified xsi:type="dcterms:W3CDTF">2019-03-22T12:19:40Z</dcterms:modified>
</cp:coreProperties>
</file>