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83" r:id="rId2"/>
    <p:sldId id="385" r:id="rId3"/>
    <p:sldId id="386" r:id="rId4"/>
    <p:sldId id="390" r:id="rId5"/>
    <p:sldId id="391" r:id="rId6"/>
    <p:sldId id="417" r:id="rId7"/>
    <p:sldId id="415" r:id="rId8"/>
    <p:sldId id="416" r:id="rId9"/>
    <p:sldId id="411" r:id="rId10"/>
    <p:sldId id="412" r:id="rId11"/>
    <p:sldId id="408" r:id="rId12"/>
    <p:sldId id="397" r:id="rId13"/>
  </p:sldIdLst>
  <p:sldSz cx="12192000" cy="6858000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2293"/>
    <a:srgbClr val="90268D"/>
    <a:srgbClr val="E7A3E5"/>
    <a:srgbClr val="114FA0"/>
    <a:srgbClr val="4F81BD"/>
    <a:srgbClr val="92D050"/>
    <a:srgbClr val="FF0000"/>
    <a:srgbClr val="FABF8F"/>
    <a:srgbClr val="FFFF9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152" autoAdjust="0"/>
  </p:normalViewPr>
  <p:slideViewPr>
    <p:cSldViewPr>
      <p:cViewPr varScale="1">
        <p:scale>
          <a:sx n="92" d="100"/>
          <a:sy n="92" d="100"/>
        </p:scale>
        <p:origin x="84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60"/>
    </p:cViewPr>
  </p:sorterViewPr>
  <p:notesViewPr>
    <p:cSldViewPr>
      <p:cViewPr varScale="1">
        <p:scale>
          <a:sx n="48" d="100"/>
          <a:sy n="48" d="100"/>
        </p:scale>
        <p:origin x="-228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5929E-DA2F-4F9A-97CC-41B7F172CEE7}" type="datetimeFigureOut">
              <a:rPr lang="cs-CZ" smtClean="0"/>
              <a:t>18.03.2025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70317-E3F3-48E3-BF89-7ADDA7A351D1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3250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4DC9A6F-6689-464C-B9B9-EFE3EFE27894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9C8A6AB-D773-4806-8FD6-B2945966EC5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1201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CC66-BB6B-4C30-BD89-2A1D3CC916BA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D6EB-1A89-4536-A763-04A8F32FFF1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9579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C948D-5833-41C0-9514-C4BE1F3203B6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83E69-6043-474C-9293-7AEA968C343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8682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1268760"/>
            <a:ext cx="2743200" cy="485740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1268760"/>
            <a:ext cx="8026400" cy="485740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BE905-988A-44D1-8D2D-7189CE1ADA98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0DB59-E5BD-49D9-86C6-E3930E0091F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677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CADE-07DC-460C-AC65-E72FD4986610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4AED8-456C-469E-B527-88550B3F2E6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5017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0CEF9-1B80-458F-81A6-41D65DC99FBE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3FAB9-8E6B-41BB-BEFE-6A3CE5105FB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581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196753"/>
            <a:ext cx="53848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196753"/>
            <a:ext cx="53848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13EAC-72EB-4A56-B443-3963AFB3A4BB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D4E16-4272-4F06-AEBA-5DF25F9B70C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1313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196752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1836514"/>
            <a:ext cx="5386917" cy="42567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196752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1836514"/>
            <a:ext cx="5389033" cy="42567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22FBF-B612-4CD0-A7A9-C44FAB40753E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78DC7-FBD7-44A6-B1E8-28C47BD1B48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75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9A459-3A25-4EE8-A88F-527E8E0C50CF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BFE95-BA56-424C-B16B-6B6B57D132A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760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3A934-0D4C-4DCA-95B1-E2B8BAAA2BA7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313BB-F965-4130-8F43-73B9EDDC1D8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472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393" y="1196752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1196753"/>
            <a:ext cx="6815667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1" y="2348881"/>
            <a:ext cx="4011084" cy="37772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2A09-3149-493D-B38E-F71C65BDE1F5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3E83C-4C6D-4497-9721-B7D8C429179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9457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1268760"/>
            <a:ext cx="7315200" cy="345881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dirty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7FAA0-C2EB-4216-9F7A-EAF77118549A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DF30A-3450-4DFB-BAB7-D6F90764866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9695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609601" y="115889"/>
            <a:ext cx="817456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8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609600" y="1196975"/>
            <a:ext cx="10972800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D7E391-DE24-46F3-95AE-19D068046281}" type="datetimeFigureOut">
              <a:rPr lang="cs-CZ"/>
              <a:pPr>
                <a:defRPr/>
              </a:pPr>
              <a:t>18.03.2025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3B54D2-72DE-42D0-8667-EB17220F604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1125538"/>
            <a:ext cx="12192000" cy="36512"/>
          </a:xfrm>
          <a:prstGeom prst="actionButtonBlank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554" y="44624"/>
            <a:ext cx="3270378" cy="10093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ntc.zcu.cz/" TargetMode="External"/><Relationship Id="rId2" Type="http://schemas.openxmlformats.org/officeDocument/2006/relationships/hyperlink" Target="mailto:hyncik@ntc.zcu.cz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 bwMode="auto">
          <a:xfrm>
            <a:off x="335360" y="1556792"/>
            <a:ext cx="544792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Biomechanical female pelvic floor model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 bwMode="auto">
          <a:xfrm>
            <a:off x="479376" y="3861048"/>
            <a:ext cx="5015880" cy="1278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auto">
              <a:lnSpc>
                <a:spcPct val="125000"/>
              </a:lnSpc>
              <a:spcAft>
                <a:spcPts val="0"/>
              </a:spcAft>
              <a:defRPr/>
            </a:pPr>
            <a:r>
              <a:rPr lang="cs-CZ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H. </a:t>
            </a:r>
            <a:r>
              <a:rPr lang="cs-CZ" sz="2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Čechová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al.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Nadpis 1"/>
          <p:cNvSpPr txBox="1">
            <a:spLocks/>
          </p:cNvSpPr>
          <p:nvPr/>
        </p:nvSpPr>
        <p:spPr bwMode="auto">
          <a:xfrm>
            <a:off x="1524000" y="6309320"/>
            <a:ext cx="914400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auto">
              <a:lnSpc>
                <a:spcPct val="125000"/>
              </a:lnSpc>
              <a:spcAft>
                <a:spcPts val="0"/>
              </a:spcAft>
              <a:defRPr/>
            </a:pPr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2024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304" y="1767601"/>
            <a:ext cx="5867050" cy="362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" y="3944828"/>
            <a:ext cx="12192000" cy="2940556"/>
          </a:xfrm>
          <a:prstGeom prst="rect">
            <a:avLst/>
          </a:prstGeom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PARAMETRIZED HEAD TRAJECTORY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1350558"/>
            <a:ext cx="3672408" cy="25104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060" y="1250762"/>
            <a:ext cx="3775180" cy="2694066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9336" y="1268760"/>
            <a:ext cx="468052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Complex </a:t>
            </a:r>
            <a:r>
              <a:rPr lang="en-US" sz="2000" dirty="0" smtClean="0"/>
              <a:t>prescription</a:t>
            </a:r>
            <a:br>
              <a:rPr lang="en-US" sz="2000" dirty="0" smtClean="0"/>
            </a:br>
            <a:r>
              <a:rPr lang="en-US" sz="2000" dirty="0" smtClean="0"/>
              <a:t>of head </a:t>
            </a:r>
            <a:r>
              <a:rPr lang="en-US" sz="2000" dirty="0"/>
              <a:t>rotation in 3D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Trajectory implemented in Matlab </a:t>
            </a:r>
          </a:p>
        </p:txBody>
      </p:sp>
    </p:spTree>
    <p:extLst>
      <p:ext uri="{BB962C8B-B14F-4D97-AF65-F5344CB8AC3E}">
        <p14:creationId xmlns:p14="http://schemas.microsoft.com/office/powerpoint/2010/main" val="23060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811" y="1196752"/>
            <a:ext cx="3734392" cy="28856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96752"/>
            <a:ext cx="2717460" cy="29571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3939922"/>
            <a:ext cx="5060801" cy="2669133"/>
          </a:xfrm>
          <a:prstGeom prst="rect">
            <a:avLst/>
          </a:prstGeom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DELIVERY SIMULATION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1344" y="1268760"/>
            <a:ext cx="878497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Coupling of VPS and SfePy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Delivery simulated in VPS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Sphere with diameter 9.6 cm, follows the Carus curve</a:t>
            </a:r>
            <a:endParaRPr lang="en-US" sz="2000" dirty="0" smtClean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Muscles at deformed state exported to SfePy 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Computed strain of muscle fibers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 smtClean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/>
          </a:p>
          <a:p>
            <a:pPr>
              <a:lnSpc>
                <a:spcPct val="125000"/>
              </a:lnSpc>
              <a:buClr>
                <a:srgbClr val="800080"/>
              </a:buClr>
              <a:buSzPct val="75000"/>
            </a:pP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9" y="3645024"/>
            <a:ext cx="5009695" cy="29811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056440" y="3811139"/>
            <a:ext cx="235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Bulbospongiousus extracted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197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>
            <a:spLocks noChangeArrowheads="1"/>
          </p:cNvSpPr>
          <p:nvPr/>
        </p:nvSpPr>
        <p:spPr bwMode="auto">
          <a:xfrm>
            <a:off x="407368" y="317095"/>
            <a:ext cx="64801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600" b="1" dirty="0">
                <a:solidFill>
                  <a:srgbClr val="808080"/>
                </a:solidFill>
                <a:latin typeface="Arial" charset="0"/>
              </a:rPr>
              <a:t>THANK YOU FOR YOUR ATTENTION</a:t>
            </a:r>
            <a:endParaRPr lang="cs-CZ" sz="2600" b="1" dirty="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5" name="Obdélník 1"/>
          <p:cNvSpPr>
            <a:spLocks noChangeArrowheads="1"/>
          </p:cNvSpPr>
          <p:nvPr/>
        </p:nvSpPr>
        <p:spPr bwMode="auto">
          <a:xfrm>
            <a:off x="695400" y="1844824"/>
            <a:ext cx="8821736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/>
              <a:t>Ing. Hana Čechová</a:t>
            </a:r>
            <a:r>
              <a:rPr lang="en-GB" dirty="0" smtClean="0"/>
              <a:t>, </a:t>
            </a:r>
            <a:r>
              <a:rPr lang="en-GB" dirty="0"/>
              <a:t>Ph.D</a:t>
            </a:r>
            <a:r>
              <a:rPr lang="en-GB" dirty="0" smtClean="0"/>
              <a:t>.</a:t>
            </a:r>
            <a:endParaRPr lang="cs-CZ" dirty="0" smtClean="0"/>
          </a:p>
          <a:p>
            <a:pPr>
              <a:lnSpc>
                <a:spcPct val="150000"/>
              </a:lnSpc>
            </a:pPr>
            <a:r>
              <a:rPr lang="en-GB" dirty="0" smtClean="0"/>
              <a:t>e-mail</a:t>
            </a:r>
            <a:r>
              <a:rPr lang="en-GB" dirty="0"/>
              <a:t>: </a:t>
            </a:r>
            <a:r>
              <a:rPr lang="en-GB" dirty="0" smtClean="0">
                <a:hlinkClick r:id="rId2"/>
              </a:rPr>
              <a:t>h</a:t>
            </a:r>
            <a:r>
              <a:rPr lang="cs-CZ" dirty="0" smtClean="0">
                <a:hlinkClick r:id="rId2"/>
              </a:rPr>
              <a:t>cechov</a:t>
            </a:r>
            <a:r>
              <a:rPr lang="en-GB" dirty="0" smtClean="0">
                <a:hlinkClick r:id="rId2"/>
              </a:rPr>
              <a:t>@ntc.zcu.cz</a:t>
            </a:r>
            <a:r>
              <a:rPr lang="en-GB" dirty="0" smtClean="0"/>
              <a:t> </a:t>
            </a:r>
            <a:endParaRPr lang="en-GB" dirty="0"/>
          </a:p>
          <a:p>
            <a:pPr>
              <a:lnSpc>
                <a:spcPct val="150000"/>
              </a:lnSpc>
            </a:pPr>
            <a:endParaRPr lang="en-GB" sz="800" dirty="0"/>
          </a:p>
          <a:p>
            <a:r>
              <a:rPr lang="en-GB" dirty="0" smtClean="0"/>
              <a:t>University of West Bohemia in Pilsen</a:t>
            </a:r>
            <a:endParaRPr lang="en-GB" dirty="0"/>
          </a:p>
          <a:p>
            <a:r>
              <a:rPr lang="cs-CZ" dirty="0" smtClean="0"/>
              <a:t>N</a:t>
            </a:r>
            <a:r>
              <a:rPr lang="en-US" dirty="0" smtClean="0"/>
              <a:t>ew Technologies</a:t>
            </a:r>
            <a:r>
              <a:rPr lang="cs-CZ" dirty="0" smtClean="0"/>
              <a:t> – </a:t>
            </a:r>
            <a:r>
              <a:rPr lang="en-US" dirty="0"/>
              <a:t>R</a:t>
            </a:r>
            <a:r>
              <a:rPr lang="en-US" dirty="0" smtClean="0"/>
              <a:t>esearch </a:t>
            </a:r>
            <a:r>
              <a:rPr lang="en-US" dirty="0"/>
              <a:t>C</a:t>
            </a:r>
            <a:r>
              <a:rPr lang="en-US" dirty="0" smtClean="0"/>
              <a:t>enter</a:t>
            </a:r>
            <a:endParaRPr lang="cs-CZ" dirty="0" smtClean="0"/>
          </a:p>
          <a:p>
            <a:r>
              <a:rPr lang="cs-CZ" dirty="0" smtClean="0"/>
              <a:t>Univerzitní </a:t>
            </a:r>
            <a:r>
              <a:rPr lang="cs-CZ" dirty="0"/>
              <a:t>8</a:t>
            </a:r>
            <a:r>
              <a:rPr lang="en-GB" dirty="0"/>
              <a:t>, 306 14 </a:t>
            </a:r>
            <a:r>
              <a:rPr lang="en-GB" dirty="0" smtClean="0"/>
              <a:t>Plzeň</a:t>
            </a:r>
            <a:endParaRPr lang="en-GB" dirty="0"/>
          </a:p>
          <a:p>
            <a:r>
              <a:rPr lang="cs-CZ" dirty="0" smtClean="0"/>
              <a:t>URL</a:t>
            </a:r>
            <a:r>
              <a:rPr lang="en-GB" dirty="0" smtClean="0"/>
              <a:t>: </a:t>
            </a:r>
            <a:r>
              <a:rPr lang="en-GB" dirty="0">
                <a:hlinkClick r:id="rId3"/>
              </a:rPr>
              <a:t>http://ntc.zcu.cz</a:t>
            </a:r>
            <a:r>
              <a:rPr lang="en-GB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1414119"/>
            <a:ext cx="3020879" cy="4029761"/>
          </a:xfrm>
          <a:prstGeom prst="rect">
            <a:avLst/>
          </a:prstGeom>
        </p:spPr>
      </p:pic>
      <p:sp>
        <p:nvSpPr>
          <p:cNvPr id="8" name="Obdélník 14"/>
          <p:cNvSpPr/>
          <p:nvPr/>
        </p:nvSpPr>
        <p:spPr>
          <a:xfrm>
            <a:off x="1149501" y="6082938"/>
            <a:ext cx="8014416" cy="68518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noProof="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work was supported by the project no. BYCZ01-014 “</a:t>
            </a:r>
            <a:r>
              <a:rPr lang="en-GB" sz="1200" b="1" noProof="0" dirty="0" smtClean="0">
                <a:solidFill>
                  <a:srgbClr val="951A8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Pelvic floor disorder prevention</a:t>
            </a:r>
            <a:r>
              <a:rPr lang="en-GB" sz="1200" noProof="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realised within the frame of the Program INTERREG Bavaria – Czechia 2021–2027. The realisation is supported by financial means of the European Regional Development Fund (80% of the costs) and the state budget of the Czech Republic (10%).</a:t>
            </a:r>
            <a:endParaRPr lang="en-GB" sz="1200" noProof="0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" y="5985384"/>
            <a:ext cx="1214563" cy="900000"/>
          </a:xfrm>
          <a:prstGeom prst="rect">
            <a:avLst/>
          </a:prstGeom>
        </p:spPr>
      </p:pic>
      <p:pic>
        <p:nvPicPr>
          <p:cNvPr id="12" name="Obráze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917" y="5976038"/>
            <a:ext cx="2980755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03311" y="332656"/>
            <a:ext cx="7632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91344" y="1124744"/>
            <a:ext cx="11593288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Motivation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Injury of pelvic floor soft tissues and perineum during vaginal delivery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Pelvic floor dysfunction (urinary incontinence, fecal incontinence, </a:t>
            </a:r>
            <a:r>
              <a:rPr lang="en-US" sz="2000" dirty="0" smtClean="0"/>
              <a:t>prolapse)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en-US" sz="2000" dirty="0" smtClean="0"/>
              <a:t>with </a:t>
            </a:r>
            <a:r>
              <a:rPr lang="en-US" sz="2000" dirty="0"/>
              <a:t>short-term, long-term or life-long consequences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Cooperation with medical teams </a:t>
            </a:r>
          </a:p>
          <a:p>
            <a:pPr marL="1257300" lvl="2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Hospital and Medical Faculty of Charles University in Pilsen</a:t>
            </a:r>
          </a:p>
          <a:p>
            <a:pPr marL="1257300" lvl="2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Institute </a:t>
            </a:r>
            <a:r>
              <a:rPr lang="cs-CZ" sz="2000" dirty="0" smtClean="0"/>
              <a:t>for</a:t>
            </a:r>
            <a:r>
              <a:rPr lang="en-US" sz="2000" dirty="0" smtClean="0"/>
              <a:t> </a:t>
            </a:r>
            <a:r>
              <a:rPr lang="en-US" sz="2000" dirty="0"/>
              <a:t>Mother and Child Care in Prague</a:t>
            </a:r>
          </a:p>
          <a:p>
            <a:pPr marL="1257300" lvl="2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Hospital </a:t>
            </a:r>
            <a:r>
              <a:rPr lang="cs-CZ" sz="2000" dirty="0" smtClean="0"/>
              <a:t>Frýdek-Místek</a:t>
            </a:r>
            <a:endParaRPr lang="en-US" sz="2000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Goals</a:t>
            </a:r>
            <a:endParaRPr lang="en-US" sz="2000" b="1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Personalized </a:t>
            </a:r>
            <a:r>
              <a:rPr lang="cs-CZ" sz="2000" dirty="0"/>
              <a:t>female pelvic</a:t>
            </a:r>
            <a:r>
              <a:rPr lang="en-US" sz="2000" dirty="0"/>
              <a:t> model</a:t>
            </a:r>
            <a:r>
              <a:rPr lang="cs-CZ" sz="2000" dirty="0"/>
              <a:t>, </a:t>
            </a:r>
            <a:r>
              <a:rPr lang="en-US" sz="2000" dirty="0" smtClean="0"/>
              <a:t>modular</a:t>
            </a:r>
            <a:r>
              <a:rPr lang="cs-CZ" sz="2000" dirty="0" smtClean="0"/>
              <a:t> approach</a:t>
            </a:r>
            <a:endParaRPr lang="en-US" sz="2000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Tool for injury prediction during vaginal delivery </a:t>
            </a:r>
            <a:endParaRPr lang="en-US" sz="2000" dirty="0" smtClean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Pelvic </a:t>
            </a:r>
            <a:r>
              <a:rPr lang="en-US" sz="2000" dirty="0"/>
              <a:t>organ prolapse </a:t>
            </a:r>
            <a:r>
              <a:rPr lang="en-US" sz="2000" dirty="0" smtClean="0"/>
              <a:t>quantification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Detection of pelvic floor muscles contraction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0136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19336" y="348245"/>
            <a:ext cx="6768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PREVIOUSLY DEVELOPED MODELS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369253" y="1246550"/>
            <a:ext cx="2529125" cy="2677954"/>
            <a:chOff x="4616929" y="2060848"/>
            <a:chExt cx="2529125" cy="2677954"/>
          </a:xfrm>
        </p:grpSpPr>
        <p:pic>
          <p:nvPicPr>
            <p:cNvPr id="4" name="Obrázek 8" descr="hands-o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929" y="2060848"/>
              <a:ext cx="2529125" cy="2677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4616929" y="2060848"/>
              <a:ext cx="830999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6" name="Obrázek 7" descr="view-new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2" y="1741499"/>
            <a:ext cx="2946844" cy="207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06" y="1602076"/>
            <a:ext cx="4866478" cy="23289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25636" y="1185867"/>
            <a:ext cx="403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2020 birth model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56884" y="1185867"/>
            <a:ext cx="5256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2012 model for manual perineal protection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33" y="4579719"/>
            <a:ext cx="1778979" cy="2150765"/>
          </a:xfrm>
          <a:prstGeom prst="rect">
            <a:avLst/>
          </a:prstGeom>
        </p:spPr>
      </p:pic>
      <p:pic>
        <p:nvPicPr>
          <p:cNvPr id="11" name="Picture 2" descr="C:\Users\Linda\Desktop\FORCEPS_final_001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72" y="4529857"/>
            <a:ext cx="2722498" cy="232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84351" y="4128903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2017 Study on levator ani muscle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564" y="4234078"/>
            <a:ext cx="2406782" cy="2645753"/>
          </a:xfrm>
          <a:prstGeom prst="rect">
            <a:avLst/>
          </a:prstGeom>
        </p:spPr>
      </p:pic>
      <p:pic>
        <p:nvPicPr>
          <p:cNvPr id="15" name="C-model_anim-inf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04312" y="4137951"/>
            <a:ext cx="3407539" cy="26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7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63352" y="328105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GEOMETRY 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07" y="3715163"/>
            <a:ext cx="3342764" cy="195032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flipV="1">
            <a:off x="4074086" y="4458988"/>
            <a:ext cx="360040" cy="426917"/>
          </a:xfrm>
          <a:prstGeom prst="rightArrow">
            <a:avLst/>
          </a:prstGeom>
          <a:solidFill>
            <a:srgbClr val="A538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ight Arrow 5"/>
          <p:cNvSpPr/>
          <p:nvPr/>
        </p:nvSpPr>
        <p:spPr>
          <a:xfrm flipV="1">
            <a:off x="7912203" y="4476865"/>
            <a:ext cx="360040" cy="426917"/>
          </a:xfrm>
          <a:prstGeom prst="rightArrow">
            <a:avLst/>
          </a:prstGeom>
          <a:solidFill>
            <a:srgbClr val="A538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2561" y="1268760"/>
            <a:ext cx="10297147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Based on MRI </a:t>
            </a:r>
            <a:r>
              <a:rPr lang="en-US" sz="2000" dirty="0" smtClean="0"/>
              <a:t>data, slice thickness </a:t>
            </a:r>
            <a:r>
              <a:rPr lang="en-US" sz="2000" dirty="0" smtClean="0"/>
              <a:t>= </a:t>
            </a:r>
            <a:r>
              <a:rPr lang="en-US" sz="2000" dirty="0" smtClean="0"/>
              <a:t>2 mm </a:t>
            </a:r>
            <a:endParaRPr lang="en-US" sz="2000" dirty="0" smtClean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Nulliparous woman, 23 years, BMI = 23.15 kg/m</a:t>
            </a:r>
            <a:r>
              <a:rPr lang="en-US" sz="2000" baseline="30000" dirty="0" smtClean="0"/>
              <a:t>2</a:t>
            </a: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MRI </a:t>
            </a:r>
            <a:r>
              <a:rPr lang="en-US" sz="2000" dirty="0"/>
              <a:t>data </a:t>
            </a:r>
            <a:r>
              <a:rPr lang="en-US" sz="2000" dirty="0" smtClean="0"/>
              <a:t>segmentation (Slicer 3D)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Surface </a:t>
            </a:r>
            <a:r>
              <a:rPr lang="en-US" sz="2000" dirty="0"/>
              <a:t>adjustment and geometry </a:t>
            </a:r>
            <a:r>
              <a:rPr lang="en-US" sz="2000" dirty="0" smtClean="0"/>
              <a:t>discretisation </a:t>
            </a:r>
            <a:r>
              <a:rPr lang="en-US" sz="2000" dirty="0" smtClean="0"/>
              <a:t>(Hypermesh, VPS)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35" y="3657510"/>
            <a:ext cx="2831230" cy="23637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943" y="3544469"/>
            <a:ext cx="3196934" cy="258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3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433" y="1484785"/>
            <a:ext cx="3922148" cy="2952328"/>
          </a:xfrm>
          <a:prstGeom prst="rect">
            <a:avLst/>
          </a:prstGeom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GEOMETRY 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8283" y="130011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Organs covered by endopelvic fascia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300119"/>
            <a:ext cx="4248472" cy="32718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63073" y="3630209"/>
            <a:ext cx="2527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Pelvic floor structures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229" y="4320673"/>
            <a:ext cx="3112895" cy="25185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771" y="4262333"/>
            <a:ext cx="3993162" cy="255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0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1216802"/>
            <a:ext cx="3112895" cy="25185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508" y="3948782"/>
            <a:ext cx="3922148" cy="2952328"/>
          </a:xfrm>
          <a:prstGeom prst="rect">
            <a:avLst/>
          </a:prstGeom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</a:t>
            </a:r>
            <a:r>
              <a:rPr lang="cs-CZ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GEOMETRY 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667" y="3675463"/>
            <a:ext cx="4248472" cy="32718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6" y="1216802"/>
            <a:ext cx="3993162" cy="25518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3005" y="1468943"/>
            <a:ext cx="475784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Pelvic floor structures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Coccygeus + sacrospinal ligament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Obturator internus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Arcus tendinous levatoris ani</a:t>
            </a:r>
            <a:endParaRPr lang="en-GB" sz="16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Iliococcygeus + puborectalis + pubovisceralis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Anal sphincter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96437" y="5823809"/>
            <a:ext cx="2251891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Organs covered by endopelvic fascia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54340" y="3948782"/>
            <a:ext cx="291318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Perineal structures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Perineal body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Perineal membrane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Transversus superficialis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Bulbospongiosus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GB" sz="1600" dirty="0" smtClean="0"/>
              <a:t>Ischiocavernosus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95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01355" y="316560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cs-CZ" sz="2400" b="1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137" y="1255413"/>
            <a:ext cx="8784977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Pelvis – shell triangular elements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Soft tissues </a:t>
            </a:r>
            <a:r>
              <a:rPr lang="en-US" sz="2000" dirty="0" smtClean="0"/>
              <a:t>and muscles – </a:t>
            </a:r>
            <a:r>
              <a:rPr lang="en-US" sz="2000" dirty="0"/>
              <a:t>solid tetrahedral elements</a:t>
            </a: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Perineal </a:t>
            </a:r>
            <a:r>
              <a:rPr lang="en-US" sz="2000" dirty="0"/>
              <a:t>membrane – membrane </a:t>
            </a:r>
            <a:r>
              <a:rPr lang="en-US" sz="2000" dirty="0" smtClean="0"/>
              <a:t>triangular elements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Muscles and ligaments: </a:t>
            </a:r>
            <a:r>
              <a:rPr lang="en-US" sz="2000" dirty="0" smtClean="0"/>
              <a:t>passive </a:t>
            </a:r>
            <a:r>
              <a:rPr lang="en-US" sz="2000" dirty="0"/>
              <a:t>hyperelastic </a:t>
            </a:r>
            <a:r>
              <a:rPr lang="en-US" sz="2000" dirty="0" smtClean="0"/>
              <a:t>material </a:t>
            </a: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Rigid </a:t>
            </a:r>
            <a:r>
              <a:rPr lang="en-US" sz="2000" dirty="0"/>
              <a:t>bones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Include </a:t>
            </a:r>
            <a:r>
              <a:rPr lang="en-US" sz="2000" dirty="0"/>
              <a:t>contacts</a:t>
            </a:r>
          </a:p>
          <a:p>
            <a:pPr>
              <a:lnSpc>
                <a:spcPct val="125000"/>
              </a:lnSpc>
              <a:buClr>
                <a:srgbClr val="800080"/>
              </a:buClr>
              <a:buSzPct val="75000"/>
            </a:pP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/>
          </a:p>
          <a:p>
            <a:pPr>
              <a:lnSpc>
                <a:spcPct val="125000"/>
              </a:lnSpc>
              <a:buClr>
                <a:srgbClr val="800080"/>
              </a:buClr>
              <a:buSzPct val="75000"/>
            </a:pP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15" y="3244856"/>
            <a:ext cx="4438930" cy="32830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1844824"/>
            <a:ext cx="2483018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61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 </a:t>
            </a:r>
            <a:r>
              <a:rPr lang="cs-CZ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35360" y="1196752"/>
            <a:ext cx="1166529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Material models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Pelvis – rigid body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Muscles – hyperelastic material </a:t>
            </a:r>
            <a:r>
              <a:rPr lang="en-US" sz="2000" dirty="0" smtClean="0"/>
              <a:t>(Ogden) with </a:t>
            </a:r>
            <a:r>
              <a:rPr lang="en-US" sz="2000" dirty="0"/>
              <a:t>parameters obtained from measurements of porcine samples </a:t>
            </a:r>
            <a:r>
              <a:rPr lang="en-US" sz="2000" dirty="0" smtClean="0"/>
              <a:t>(Havelkova 2019)</a:t>
            </a:r>
            <a:endParaRPr lang="en-US" sz="2000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Ligaments - hyperelastic material (Ogden) </a:t>
            </a:r>
            <a:r>
              <a:rPr lang="en-US" sz="2000" dirty="0" smtClean="0"/>
              <a:t>(Brandao </a:t>
            </a:r>
            <a:r>
              <a:rPr lang="en-US" sz="2000" dirty="0"/>
              <a:t>2015)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Perineal membrane – linear elastic membrane with two layers of fibers </a:t>
            </a:r>
            <a:r>
              <a:rPr lang="en-US" sz="2000" dirty="0" smtClean="0"/>
              <a:t>(Cosson 2013)</a:t>
            </a: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Tissues </a:t>
            </a:r>
            <a:r>
              <a:rPr lang="en-US" sz="2000" dirty="0" smtClean="0"/>
              <a:t>coupling</a:t>
            </a:r>
            <a:endParaRPr lang="en-US" sz="2000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Contacts</a:t>
            </a:r>
            <a:endParaRPr lang="en-US" sz="2000" dirty="0"/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Tieds</a:t>
            </a:r>
          </a:p>
          <a:p>
            <a:pPr marL="800100" lvl="1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/>
              <a:t>Boundary </a:t>
            </a:r>
            <a:r>
              <a:rPr lang="en-US" sz="2000" dirty="0" smtClean="0"/>
              <a:t>conditions (fixed pelvis)</a:t>
            </a:r>
            <a:endParaRPr lang="en-US" sz="2000" dirty="0"/>
          </a:p>
          <a:p>
            <a:pPr lvl="1">
              <a:lnSpc>
                <a:spcPct val="125000"/>
              </a:lnSpc>
              <a:buClr>
                <a:srgbClr val="800080"/>
              </a:buClr>
              <a:buSzPct val="75000"/>
            </a:pPr>
            <a:endParaRPr lang="cs-CZ" sz="1200" dirty="0"/>
          </a:p>
          <a:p>
            <a:pPr lvl="1">
              <a:lnSpc>
                <a:spcPct val="125000"/>
              </a:lnSpc>
              <a:buClr>
                <a:srgbClr val="800080"/>
              </a:buClr>
              <a:buSzPct val="75000"/>
            </a:pPr>
            <a:endParaRPr lang="cs-CZ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38396" y="5445224"/>
            <a:ext cx="1152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Havelková L, Krofta L, Kochová P, Liška V, Kališ V, Feyereisl J. Persistent occiput posterior position and stress distribution in levator ani muscle during vaginal delivery computed by a finite element model. </a:t>
            </a:r>
            <a:r>
              <a:rPr lang="en-US" sz="1200" i="1" dirty="0"/>
              <a:t>Int Urogynecol J</a:t>
            </a:r>
            <a:r>
              <a:rPr lang="en-US" sz="1200" dirty="0"/>
              <a:t>. 2020;31(7):1315-1324. </a:t>
            </a:r>
            <a:r>
              <a:rPr lang="en-US" sz="1200" dirty="0" smtClean="0"/>
              <a:t>doi:10.1007/s00192-019-03997-8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Brandão S, Parente M, Mascarenhas T, Da Silva ARG, Ramos I, Jorge RN. Biomechanical study on the bladder neck and urethral positions: Simulation of impairment of the pelvic ligaments. Journal of Biomechanics. 2015;48(2):217-223. </a:t>
            </a:r>
            <a:r>
              <a:rPr lang="en-US" sz="1200" dirty="0" smtClean="0"/>
              <a:t>doi:10.1016/j.jbiomech.2014.11.045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Cosson M, Rubod C, Vallet A, Witz JF, Dubois P, Brieu M. Simulation of normal pelvic mobilities in building an MRI-validated biomechanical model. Int Urogynecol J. 2013;24(1):105-112. doi:10.1007/s00192-012-1842-8</a:t>
            </a:r>
          </a:p>
        </p:txBody>
      </p:sp>
    </p:spTree>
    <p:extLst>
      <p:ext uri="{BB962C8B-B14F-4D97-AF65-F5344CB8AC3E}">
        <p14:creationId xmlns:p14="http://schemas.microsoft.com/office/powerpoint/2010/main" val="1141362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1344" y="1268760"/>
            <a:ext cx="1173730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Left occiput anterior position of the fetal head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Carus curve based on pelvic anthropometric points (Chen 2023)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Cardinal movements of the fetal head (flexion, internal rotation)</a:t>
            </a:r>
            <a:endParaRPr lang="en-US" sz="2000" dirty="0"/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Head diameters: suboccipitobregmatic </a:t>
            </a:r>
            <a:r>
              <a:rPr lang="en-US" sz="2000" dirty="0"/>
              <a:t>(SOB)</a:t>
            </a:r>
            <a:r>
              <a:rPr lang="en-US" sz="2000" dirty="0" smtClean="0"/>
              <a:t>, mentovertical (MV), biparietal (BP)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Pelvic planes: pelvic inlet, greatest pelvic cavity, </a:t>
            </a:r>
            <a:r>
              <a:rPr lang="en-US" sz="2000" dirty="0"/>
              <a:t>least pelvic </a:t>
            </a:r>
            <a:r>
              <a:rPr lang="en-US" sz="2000" dirty="0" smtClean="0"/>
              <a:t>cavity (obstetrical outlet), (anatomical) pelvic outlet</a:t>
            </a:r>
          </a:p>
          <a:p>
            <a:pPr marL="342900" indent="-342900">
              <a:lnSpc>
                <a:spcPct val="125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/>
              <a:t>SOB is perpendicular to the pelvic planes</a:t>
            </a:r>
            <a:endParaRPr lang="en-US" sz="2000" dirty="0"/>
          </a:p>
          <a:p>
            <a:pPr>
              <a:lnSpc>
                <a:spcPct val="125000"/>
              </a:lnSpc>
              <a:buClr>
                <a:srgbClr val="800080"/>
              </a:buClr>
              <a:buSzPct val="75000"/>
            </a:pPr>
            <a:endParaRPr lang="en-US" sz="2000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35360" y="332656"/>
            <a:ext cx="613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400" b="1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PARAMETRIZED HEAD TRAJECTORY</a:t>
            </a:r>
            <a:endParaRPr lang="en-GB" sz="2400" b="1" dirty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C:\Users\Hanka\AppData\Local\Microsoft\Windows\INetCache\Content.Word\Pelvis_planes_setup_side_3_Pi_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58" y="3933056"/>
            <a:ext cx="3797710" cy="293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933056"/>
            <a:ext cx="2411578" cy="2520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3501008"/>
            <a:ext cx="3542662" cy="28284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1344" y="6381328"/>
            <a:ext cx="11737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Chen S, Routzong MR, Abramowitch SD, Grimm MJ. A Computational Procedure to Derive the Curve of Carus for Childbirth Computational Modeling. </a:t>
            </a:r>
            <a:r>
              <a:rPr lang="en-US" sz="1200" i="1" dirty="0"/>
              <a:t>Journal of Biomechanical Engineering</a:t>
            </a:r>
            <a:r>
              <a:rPr lang="en-US" sz="1200" dirty="0"/>
              <a:t>. 2023;145(1):011002. doi:10.1115/1.4055108</a:t>
            </a:r>
          </a:p>
        </p:txBody>
      </p:sp>
    </p:spTree>
    <p:extLst>
      <p:ext uri="{BB962C8B-B14F-4D97-AF65-F5344CB8AC3E}">
        <p14:creationId xmlns:p14="http://schemas.microsoft.com/office/powerpoint/2010/main" val="263743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TC_Template_Presentation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NTC_Template_Presentation</Template>
  <TotalTime>15464</TotalTime>
  <Words>622</Words>
  <Application>Microsoft Office PowerPoint</Application>
  <PresentationFormat>Širokoúhlá obrazovka</PresentationFormat>
  <Paragraphs>93</Paragraphs>
  <Slides>12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NTC_Template_Presentation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Západočeská Univerzita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...</dc:creator>
  <cp:lastModifiedBy>Ludek Hyncik</cp:lastModifiedBy>
  <cp:revision>372</cp:revision>
  <dcterms:created xsi:type="dcterms:W3CDTF">2018-09-27T07:47:37Z</dcterms:created>
  <dcterms:modified xsi:type="dcterms:W3CDTF">2025-03-18T13:24:09Z</dcterms:modified>
</cp:coreProperties>
</file>